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ADDC-09CD-4056-A70B-0C072D865ED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5868-C320-4F1A-BC6D-D58A28EC2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431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ADDC-09CD-4056-A70B-0C072D865ED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5868-C320-4F1A-BC6D-D58A28EC2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348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ADDC-09CD-4056-A70B-0C072D865ED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5868-C320-4F1A-BC6D-D58A28EC25D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9736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ADDC-09CD-4056-A70B-0C072D865ED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5868-C320-4F1A-BC6D-D58A28EC2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111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ADDC-09CD-4056-A70B-0C072D865ED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5868-C320-4F1A-BC6D-D58A28EC25D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25538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ADDC-09CD-4056-A70B-0C072D865ED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5868-C320-4F1A-BC6D-D58A28EC2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636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ADDC-09CD-4056-A70B-0C072D865ED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5868-C320-4F1A-BC6D-D58A28EC2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342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ADDC-09CD-4056-A70B-0C072D865ED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5868-C320-4F1A-BC6D-D58A28EC2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239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ADDC-09CD-4056-A70B-0C072D865ED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5868-C320-4F1A-BC6D-D58A28EC2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919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ADDC-09CD-4056-A70B-0C072D865ED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5868-C320-4F1A-BC6D-D58A28EC2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259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ADDC-09CD-4056-A70B-0C072D865ED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5868-C320-4F1A-BC6D-D58A28EC2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916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ADDC-09CD-4056-A70B-0C072D865ED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5868-C320-4F1A-BC6D-D58A28EC2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659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ADDC-09CD-4056-A70B-0C072D865ED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5868-C320-4F1A-BC6D-D58A28EC2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104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ADDC-09CD-4056-A70B-0C072D865ED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5868-C320-4F1A-BC6D-D58A28EC2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278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ADDC-09CD-4056-A70B-0C072D865ED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5868-C320-4F1A-BC6D-D58A28EC2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955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ADDC-09CD-4056-A70B-0C072D865ED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5868-C320-4F1A-BC6D-D58A28EC2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105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FADDC-09CD-4056-A70B-0C072D865ED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7BC5868-C320-4F1A-BC6D-D58A28EC2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0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A64D1-C7DF-426C-B330-8E3135D860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2278" y="452437"/>
            <a:ext cx="9144000" cy="925789"/>
          </a:xfrm>
        </p:spPr>
        <p:txBody>
          <a:bodyPr>
            <a:normAutofit/>
          </a:bodyPr>
          <a:lstStyle/>
          <a:p>
            <a:r>
              <a:rPr lang="en-US" b="1" dirty="0">
                <a:latin typeface="Maiandra GD" panose="020E0502030308020204" pitchFamily="34" charset="0"/>
              </a:rPr>
              <a:t>LIFE AFTER UNIVERSITY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7507-5D49-4F29-A5E9-C3BFA8A138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6104" y="1378227"/>
            <a:ext cx="9144000" cy="5479773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A Presentation to the Community and University Students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At </a:t>
            </a:r>
            <a:r>
              <a:rPr lang="en-US" sz="2400" b="1" dirty="0" err="1">
                <a:solidFill>
                  <a:schemeClr val="tx1"/>
                </a:solidFill>
              </a:rPr>
              <a:t>Kisubi</a:t>
            </a:r>
            <a:r>
              <a:rPr lang="en-US" sz="2400" b="1" dirty="0">
                <a:solidFill>
                  <a:schemeClr val="tx1"/>
                </a:solidFill>
              </a:rPr>
              <a:t> University on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15th March 2023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By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DR. C.T. MUKASA – LUSAMBU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Retired Commissioner for Basic Education (</a:t>
            </a:r>
            <a:r>
              <a:rPr lang="en-US" sz="2400" b="1" dirty="0" err="1">
                <a:solidFill>
                  <a:schemeClr val="tx1"/>
                </a:solidFill>
              </a:rPr>
              <a:t>MoES</a:t>
            </a:r>
            <a:r>
              <a:rPr lang="en-US" sz="2400" b="1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Director: </a:t>
            </a:r>
            <a:r>
              <a:rPr lang="en-US" sz="2400" b="1" dirty="0" err="1">
                <a:solidFill>
                  <a:schemeClr val="tx1"/>
                </a:solidFill>
              </a:rPr>
              <a:t>Mivule</a:t>
            </a:r>
            <a:r>
              <a:rPr lang="en-US" sz="2400" b="1" dirty="0">
                <a:solidFill>
                  <a:schemeClr val="tx1"/>
                </a:solidFill>
              </a:rPr>
              <a:t> Primary Schools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				EDUCORS Education Consultancy</a:t>
            </a:r>
          </a:p>
          <a:p>
            <a:pPr algn="ctr"/>
            <a:r>
              <a:rPr lang="en-US" sz="2400" b="1" dirty="0" err="1">
                <a:solidFill>
                  <a:schemeClr val="tx1"/>
                </a:solidFill>
              </a:rPr>
              <a:t>Kattikkiro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wa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Mazige</a:t>
            </a:r>
            <a:r>
              <a:rPr lang="en-US" sz="2400" b="1" dirty="0">
                <a:solidFill>
                  <a:schemeClr val="tx1"/>
                </a:solidFill>
              </a:rPr>
              <a:t> – </a:t>
            </a:r>
            <a:r>
              <a:rPr lang="en-US" sz="2400" b="1" dirty="0" err="1">
                <a:solidFill>
                  <a:schemeClr val="tx1"/>
                </a:solidFill>
              </a:rPr>
              <a:t>Mpindi</a:t>
            </a:r>
            <a:r>
              <a:rPr lang="en-US" sz="2400" b="1" dirty="0">
                <a:solidFill>
                  <a:schemeClr val="tx1"/>
                </a:solidFill>
              </a:rPr>
              <a:t> Clan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0782-830114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lusambuless@gmail.com</a:t>
            </a:r>
          </a:p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7741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1B1F4-C314-4BC4-A534-B27D754B5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i="1" dirty="0">
                <a:latin typeface="Maiandra GD" panose="020E0502030308020204" pitchFamily="34" charset="0"/>
              </a:rPr>
              <a:t>Be Positive to the world: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CDF1C-B322-47F9-8D0E-23B5985BB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69" y="1563757"/>
            <a:ext cx="10515600" cy="4784035"/>
          </a:xfrm>
        </p:spPr>
        <p:txBody>
          <a:bodyPr>
            <a:normAutofit lnSpcReduction="10000"/>
          </a:bodyPr>
          <a:lstStyle/>
          <a:p>
            <a:r>
              <a:rPr lang="en-US" sz="4000" dirty="0">
                <a:latin typeface="Maiandra GD" panose="020E0502030308020204" pitchFamily="34" charset="0"/>
              </a:rPr>
              <a:t>Participate in Civil Societies: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dirty="0">
                <a:latin typeface="Maiandra GD" panose="020E0502030308020204" pitchFamily="34" charset="0"/>
              </a:rPr>
              <a:t>Religious </a:t>
            </a:r>
            <a:r>
              <a:rPr lang="en-US" sz="4000" dirty="0" err="1">
                <a:latin typeface="Maiandra GD" panose="020E0502030308020204" pitchFamily="34" charset="0"/>
              </a:rPr>
              <a:t>Organisations</a:t>
            </a:r>
            <a:endParaRPr lang="en-US" sz="4000" dirty="0">
              <a:latin typeface="Maiandra GD" panose="020E0502030308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dirty="0" err="1">
                <a:latin typeface="Maiandra GD" panose="020E0502030308020204" pitchFamily="34" charset="0"/>
              </a:rPr>
              <a:t>Bulungibwansi</a:t>
            </a:r>
            <a:endParaRPr lang="en-US" sz="4000" dirty="0">
              <a:latin typeface="Maiandra GD" panose="020E0502030308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dirty="0">
                <a:latin typeface="Maiandra GD" panose="020E0502030308020204" pitchFamily="34" charset="0"/>
              </a:rPr>
              <a:t>Rotary Clubs, </a:t>
            </a:r>
            <a:r>
              <a:rPr lang="en-US" sz="4000" dirty="0" err="1">
                <a:latin typeface="Maiandra GD" panose="020E0502030308020204" pitchFamily="34" charset="0"/>
              </a:rPr>
              <a:t>etc</a:t>
            </a:r>
            <a:r>
              <a:rPr lang="en-US" sz="4000" dirty="0">
                <a:latin typeface="Maiandra GD" panose="020E0502030308020204" pitchFamily="34" charset="0"/>
              </a:rPr>
              <a:t>…</a:t>
            </a:r>
          </a:p>
          <a:p>
            <a:r>
              <a:rPr lang="en-US" sz="4000" dirty="0">
                <a:latin typeface="Maiandra GD" panose="020E0502030308020204" pitchFamily="34" charset="0"/>
              </a:rPr>
              <a:t>“Remember the Past with gratitude, live </a:t>
            </a:r>
          </a:p>
          <a:p>
            <a:pPr marL="0" indent="0">
              <a:buNone/>
            </a:pPr>
            <a:r>
              <a:rPr lang="en-US" sz="4000" dirty="0">
                <a:latin typeface="Maiandra GD" panose="020E0502030308020204" pitchFamily="34" charset="0"/>
              </a:rPr>
              <a:t>the present positively and focus into the </a:t>
            </a:r>
          </a:p>
          <a:p>
            <a:pPr marL="0" indent="0">
              <a:buNone/>
            </a:pPr>
            <a:r>
              <a:rPr lang="en-US" sz="4000" dirty="0">
                <a:latin typeface="Maiandra GD" panose="020E0502030308020204" pitchFamily="34" charset="0"/>
              </a:rPr>
              <a:t>future with hope and enthusiasm.”</a:t>
            </a:r>
          </a:p>
        </p:txBody>
      </p:sp>
    </p:spTree>
    <p:extLst>
      <p:ext uri="{BB962C8B-B14F-4D97-AF65-F5344CB8AC3E}">
        <p14:creationId xmlns:p14="http://schemas.microsoft.com/office/powerpoint/2010/main" val="36172341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E31AF-FBA7-4987-A633-2A8A316A0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i="1" dirty="0">
                <a:latin typeface="Maiandra GD" panose="020E0502030308020204" pitchFamily="34" charset="0"/>
              </a:rPr>
              <a:t>Learn to Learn: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1A3CC-8163-4F24-8B6D-484E12F44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087" y="1577009"/>
            <a:ext cx="10515600" cy="4929118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>
                <a:latin typeface="Maiandra GD" panose="020E0502030308020204" pitchFamily="34" charset="0"/>
              </a:rPr>
              <a:t>The UNO outlines 4 major reasons for learning: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Maiandra GD" panose="020E0502030308020204" pitchFamily="34" charset="0"/>
              </a:rPr>
              <a:t>Learning to DO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Maiandra GD" panose="020E0502030308020204" pitchFamily="34" charset="0"/>
              </a:rPr>
              <a:t>Learning to KNOW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Maiandra GD" panose="020E0502030308020204" pitchFamily="34" charset="0"/>
              </a:rPr>
              <a:t>Learning to BE and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Maiandra GD" panose="020E0502030308020204" pitchFamily="34" charset="0"/>
              </a:rPr>
              <a:t>Learning to LIVE TOGETHER WITH OTHERS</a:t>
            </a:r>
          </a:p>
          <a:p>
            <a:pPr marL="0" indent="0">
              <a:buNone/>
            </a:pPr>
            <a:endParaRPr lang="en-US" sz="3600" dirty="0">
              <a:latin typeface="Maiandra GD" panose="020E0502030308020204" pitchFamily="34" charset="0"/>
            </a:endParaRPr>
          </a:p>
          <a:p>
            <a:pPr marL="0" indent="0" algn="ctr">
              <a:buNone/>
            </a:pPr>
            <a:r>
              <a:rPr lang="en-US" sz="3900" b="1" i="1" dirty="0">
                <a:solidFill>
                  <a:schemeClr val="accent1">
                    <a:lumMod val="50000"/>
                  </a:schemeClr>
                </a:solidFill>
                <a:latin typeface="Maiandra GD" panose="020E0502030308020204" pitchFamily="34" charset="0"/>
              </a:rPr>
              <a:t>“Our children, our future, and our future, </a:t>
            </a:r>
          </a:p>
          <a:p>
            <a:pPr marL="0" indent="0" algn="ctr">
              <a:buNone/>
            </a:pPr>
            <a:r>
              <a:rPr lang="en-US" sz="3900" b="1" i="1" dirty="0">
                <a:solidFill>
                  <a:schemeClr val="accent1">
                    <a:lumMod val="50000"/>
                  </a:schemeClr>
                </a:solidFill>
                <a:latin typeface="Maiandra GD" panose="020E0502030308020204" pitchFamily="34" charset="0"/>
              </a:rPr>
              <a:t>our children.”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8589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A5A0D-D85F-478A-BBA5-F7DD9EBCD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93913" y="312116"/>
            <a:ext cx="1148963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i="1" dirty="0">
                <a:latin typeface="Maiandra GD" panose="020E0502030308020204" pitchFamily="34" charset="0"/>
              </a:rPr>
              <a:t>Time to prepare for life after university </a:t>
            </a:r>
            <a:br>
              <a:rPr lang="en-US" sz="4800" b="1" i="1" dirty="0">
                <a:latin typeface="Maiandra GD" panose="020E0502030308020204" pitchFamily="34" charset="0"/>
              </a:rPr>
            </a:br>
            <a:r>
              <a:rPr lang="en-US" sz="4800" b="1" i="1" dirty="0">
                <a:latin typeface="Maiandra GD" panose="020E0502030308020204" pitchFamily="34" charset="0"/>
              </a:rPr>
              <a:t>is now: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E9369-96C7-452B-B5FD-9EB60E409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4800" dirty="0">
                <a:latin typeface="Maiandra GD" panose="020E0502030308020204" pitchFamily="34" charset="0"/>
              </a:rPr>
              <a:t>Have a vision, Mission and Goal for your life</a:t>
            </a:r>
          </a:p>
          <a:p>
            <a:r>
              <a:rPr lang="en-US" sz="4800" dirty="0">
                <a:latin typeface="Maiandra GD" panose="020E0502030308020204" pitchFamily="34" charset="0"/>
              </a:rPr>
              <a:t>The Ubuntu (Humane)</a:t>
            </a:r>
          </a:p>
          <a:p>
            <a:r>
              <a:rPr lang="en-US" sz="4800" dirty="0" err="1">
                <a:latin typeface="Maiandra GD" panose="020E0502030308020204" pitchFamily="34" charset="0"/>
              </a:rPr>
              <a:t>Abantu</a:t>
            </a:r>
            <a:r>
              <a:rPr lang="en-US" sz="4800" dirty="0">
                <a:latin typeface="Maiandra GD" panose="020E0502030308020204" pitchFamily="34" charset="0"/>
              </a:rPr>
              <a:t> (Human Capital – People)</a:t>
            </a:r>
          </a:p>
          <a:p>
            <a:r>
              <a:rPr lang="en-US" sz="4800" dirty="0" err="1">
                <a:latin typeface="Maiandra GD" panose="020E0502030308020204" pitchFamily="34" charset="0"/>
              </a:rPr>
              <a:t>Ebintu</a:t>
            </a:r>
            <a:r>
              <a:rPr lang="en-US" sz="4800" dirty="0">
                <a:latin typeface="Maiandra GD" panose="020E0502030308020204" pitchFamily="34" charset="0"/>
              </a:rPr>
              <a:t> (Property – wealth – success)</a:t>
            </a:r>
          </a:p>
        </p:txBody>
      </p:sp>
    </p:spTree>
    <p:extLst>
      <p:ext uri="{BB962C8B-B14F-4D97-AF65-F5344CB8AC3E}">
        <p14:creationId xmlns:p14="http://schemas.microsoft.com/office/powerpoint/2010/main" val="6939043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1B7CE-AB03-4F6A-9C8A-BEE290A54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i="1" dirty="0">
                <a:latin typeface="Maiandra GD" panose="020E0502030308020204" pitchFamily="34" charset="0"/>
              </a:rPr>
              <a:t>What is Education?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B2AA6-BE36-4117-931A-67C15C5BF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5400" dirty="0">
                <a:latin typeface="Maiandra GD" panose="020E0502030308020204" pitchFamily="34" charset="0"/>
              </a:rPr>
              <a:t>What job are you to do after University?</a:t>
            </a:r>
          </a:p>
          <a:p>
            <a:r>
              <a:rPr lang="en-US" sz="5400" dirty="0">
                <a:latin typeface="Maiandra GD" panose="020E0502030308020204" pitchFamily="34" charset="0"/>
              </a:rPr>
              <a:t>Ethics – Integrity</a:t>
            </a:r>
          </a:p>
          <a:p>
            <a:r>
              <a:rPr lang="en-US" sz="5400" dirty="0">
                <a:latin typeface="Maiandra GD" panose="020E0502030308020204" pitchFamily="34" charset="0"/>
              </a:rPr>
              <a:t>Character</a:t>
            </a:r>
          </a:p>
          <a:p>
            <a:r>
              <a:rPr lang="en-US" sz="5400" dirty="0">
                <a:latin typeface="Maiandra GD" panose="020E0502030308020204" pitchFamily="34" charset="0"/>
              </a:rPr>
              <a:t>Values, morals, norms, culture</a:t>
            </a:r>
          </a:p>
        </p:txBody>
      </p:sp>
    </p:spTree>
    <p:extLst>
      <p:ext uri="{BB962C8B-B14F-4D97-AF65-F5344CB8AC3E}">
        <p14:creationId xmlns:p14="http://schemas.microsoft.com/office/powerpoint/2010/main" val="8282895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8DF4F-A743-49C8-8771-D36DD6FF8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i="1" dirty="0">
                <a:latin typeface="Maiandra GD" panose="020E0502030308020204" pitchFamily="34" charset="0"/>
              </a:rPr>
              <a:t>Financial Literacy: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82347-2E69-45E6-A40A-1EAD75E56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890" y="2094329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en-US" sz="4800" dirty="0">
                <a:latin typeface="Maiandra GD" panose="020E0502030308020204" pitchFamily="34" charset="0"/>
              </a:rPr>
              <a:t>Earn, save, learn to invest, invest.</a:t>
            </a:r>
          </a:p>
          <a:p>
            <a:r>
              <a:rPr lang="en-US" sz="4800" dirty="0">
                <a:latin typeface="Maiandra GD" panose="020E0502030308020204" pitchFamily="34" charset="0"/>
              </a:rPr>
              <a:t>Saving as a culture</a:t>
            </a:r>
          </a:p>
          <a:p>
            <a:r>
              <a:rPr lang="en-US" sz="4800" dirty="0">
                <a:latin typeface="Maiandra GD" panose="020E0502030308020204" pitchFamily="34" charset="0"/>
              </a:rPr>
              <a:t>Daily income</a:t>
            </a:r>
          </a:p>
          <a:p>
            <a:r>
              <a:rPr lang="en-US" sz="4800" dirty="0">
                <a:latin typeface="Maiandra GD" panose="020E0502030308020204" pitchFamily="34" charset="0"/>
              </a:rPr>
              <a:t>Monthly income</a:t>
            </a:r>
          </a:p>
          <a:p>
            <a:r>
              <a:rPr lang="en-US" sz="4800" dirty="0">
                <a:latin typeface="Maiandra GD" panose="020E0502030308020204" pitchFamily="34" charset="0"/>
              </a:rPr>
              <a:t>Long term income/ Investment</a:t>
            </a:r>
          </a:p>
        </p:txBody>
      </p:sp>
    </p:spTree>
    <p:extLst>
      <p:ext uri="{BB962C8B-B14F-4D97-AF65-F5344CB8AC3E}">
        <p14:creationId xmlns:p14="http://schemas.microsoft.com/office/powerpoint/2010/main" val="30685092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48686-587E-45C2-A824-7E84652EB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i="1" dirty="0">
                <a:latin typeface="Maiandra GD" panose="020E0502030308020204" pitchFamily="34" charset="0"/>
              </a:rPr>
              <a:t>The Analogy of the Box: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E56FB-8322-4FAE-BABF-9144C95F7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95" y="1510747"/>
            <a:ext cx="10515600" cy="52478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Maiandra GD" panose="020E0502030308020204" pitchFamily="34" charset="0"/>
              </a:rPr>
              <a:t>19</a:t>
            </a:r>
            <a:r>
              <a:rPr lang="en-US" sz="2400" b="1" baseline="30000" dirty="0">
                <a:solidFill>
                  <a:schemeClr val="tx1"/>
                </a:solidFill>
                <a:latin typeface="Maiandra GD" panose="020E0502030308020204" pitchFamily="34" charset="0"/>
              </a:rPr>
              <a:t>TH</a:t>
            </a:r>
            <a:r>
              <a:rPr lang="en-US" sz="2400" b="1" dirty="0">
                <a:solidFill>
                  <a:schemeClr val="tx1"/>
                </a:solidFill>
                <a:latin typeface="Maiandra GD" panose="020E0502030308020204" pitchFamily="34" charset="0"/>
              </a:rPr>
              <a:t> Century                         </a:t>
            </a:r>
            <a:r>
              <a:rPr lang="en-US" sz="2400" dirty="0">
                <a:latin typeface="Maiandra GD" panose="020E0502030308020204" pitchFamily="34" charset="0"/>
              </a:rPr>
              <a:t>	                    </a:t>
            </a:r>
            <a:r>
              <a:rPr lang="en-US" sz="2400" b="1" dirty="0">
                <a:solidFill>
                  <a:schemeClr val="tx1"/>
                </a:solidFill>
                <a:latin typeface="Maiandra GD" panose="020E0502030308020204" pitchFamily="34" charset="0"/>
              </a:rPr>
              <a:t>20th Century </a:t>
            </a:r>
            <a:r>
              <a:rPr lang="en-US" sz="2400" dirty="0">
                <a:latin typeface="Maiandra GD" panose="020E0502030308020204" pitchFamily="34" charset="0"/>
              </a:rPr>
              <a:t>		</a:t>
            </a:r>
          </a:p>
          <a:p>
            <a:endParaRPr lang="en-US" sz="2400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Maiandra GD" panose="020E0502030308020204" pitchFamily="34" charset="0"/>
              </a:rPr>
              <a:t>                                                         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Maiandra GD" panose="020E0502030308020204" pitchFamily="34" charset="0"/>
              </a:rPr>
              <a:t>                                                          Thinking outside the Box </a:t>
            </a:r>
            <a:endParaRPr lang="en-US" sz="3200" b="1" dirty="0">
              <a:solidFill>
                <a:srgbClr val="C00000"/>
              </a:solidFill>
              <a:latin typeface="Maiandra GD" panose="020E0502030308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Maiandra GD" panose="020E0502030308020204" pitchFamily="34" charset="0"/>
              </a:rPr>
              <a:t>                </a:t>
            </a:r>
            <a:r>
              <a:rPr lang="en-US" sz="2400" b="1" dirty="0">
                <a:solidFill>
                  <a:schemeClr val="tx1"/>
                </a:solidFill>
                <a:latin typeface="Maiandra GD" panose="020E0502030308020204" pitchFamily="34" charset="0"/>
              </a:rPr>
              <a:t>21</a:t>
            </a:r>
            <a:r>
              <a:rPr lang="en-US" sz="2400" b="1" baseline="30000" dirty="0">
                <a:solidFill>
                  <a:schemeClr val="tx1"/>
                </a:solidFill>
                <a:latin typeface="Maiandra GD" panose="020E0502030308020204" pitchFamily="34" charset="0"/>
              </a:rPr>
              <a:t>st</a:t>
            </a:r>
            <a:r>
              <a:rPr lang="en-US" sz="2400" b="1" dirty="0">
                <a:solidFill>
                  <a:schemeClr val="tx1"/>
                </a:solidFill>
                <a:latin typeface="Maiandra GD" panose="020E0502030308020204" pitchFamily="34" charset="0"/>
              </a:rPr>
              <a:t> Century</a:t>
            </a:r>
            <a:r>
              <a:rPr lang="en-US" sz="2400" dirty="0">
                <a:latin typeface="Maiandra GD" panose="020E0502030308020204" pitchFamily="34" charset="0"/>
              </a:rPr>
              <a:t>		</a:t>
            </a:r>
          </a:p>
          <a:p>
            <a:pPr marL="0" indent="0">
              <a:buNone/>
            </a:pPr>
            <a:r>
              <a:rPr lang="en-US" sz="2400" dirty="0">
                <a:latin typeface="Maiandra GD" panose="020E0502030308020204" pitchFamily="34" charset="0"/>
              </a:rPr>
              <a:t>                                   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Maiandra GD" panose="020E0502030308020204" pitchFamily="34" charset="0"/>
              </a:rPr>
              <a:t>                        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Maiandra GD" panose="020E0502030308020204" pitchFamily="34" charset="0"/>
              </a:rPr>
              <a:t>                           Thinking without the Box</a:t>
            </a:r>
            <a:endParaRPr lang="en-US" sz="2400" dirty="0">
              <a:latin typeface="Maiandra GD" panose="020E0502030308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565060-4D48-4878-A671-A10CBBCFFC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532" y="2099957"/>
            <a:ext cx="1853345" cy="132904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ACF7CC-7CCC-444A-97AD-7BA94743B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2047" y="2081478"/>
            <a:ext cx="1688738" cy="12436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0DA94B3-DBC3-45E8-A6C0-DEB5757725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3044" y="4318403"/>
            <a:ext cx="2782956" cy="177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6061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8A72F-3436-4562-B564-D521C15A2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60514" y="53010"/>
            <a:ext cx="9790043" cy="10071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i="1" dirty="0">
                <a:latin typeface="Maiandra GD" panose="020E0502030308020204" pitchFamily="34" charset="0"/>
              </a:rPr>
              <a:t>The Six Critical (C’s) skills of the 21</a:t>
            </a:r>
            <a:r>
              <a:rPr lang="en-US" sz="3600" b="1" i="1" baseline="30000" dirty="0">
                <a:latin typeface="Maiandra GD" panose="020E0502030308020204" pitchFamily="34" charset="0"/>
              </a:rPr>
              <a:t>st</a:t>
            </a:r>
            <a:r>
              <a:rPr lang="en-US" sz="3600" b="1" i="1" dirty="0">
                <a:latin typeface="Maiandra GD" panose="020E0502030308020204" pitchFamily="34" charset="0"/>
              </a:rPr>
              <a:t> </a:t>
            </a:r>
            <a:br>
              <a:rPr lang="en-US" sz="3600" b="1" i="1" dirty="0">
                <a:latin typeface="Maiandra GD" panose="020E0502030308020204" pitchFamily="34" charset="0"/>
              </a:rPr>
            </a:br>
            <a:r>
              <a:rPr lang="en-US" sz="3600" b="1" i="1" dirty="0">
                <a:latin typeface="Maiandra GD" panose="020E0502030308020204" pitchFamily="34" charset="0"/>
              </a:rPr>
              <a:t>Century: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E076B-6669-46A6-8C78-69965B23B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338" y="1301889"/>
            <a:ext cx="11317355" cy="555611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4400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endParaRPr lang="en-US" sz="4400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endParaRPr lang="en-US" sz="4400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endParaRPr lang="en-US" sz="4400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endParaRPr lang="en-US" sz="4400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endParaRPr lang="en-US" sz="4400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endParaRPr lang="en-US" sz="4400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endParaRPr lang="en-US" sz="4400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r>
              <a:rPr lang="en-US" sz="3100" b="1" i="1" dirty="0">
                <a:latin typeface="Maiandra GD" panose="020E0502030308020204" pitchFamily="34" charset="0"/>
              </a:rPr>
              <a:t>“This 21</a:t>
            </a:r>
            <a:r>
              <a:rPr lang="en-US" sz="3100" b="1" i="1" baseline="30000" dirty="0">
                <a:latin typeface="Maiandra GD" panose="020E0502030308020204" pitchFamily="34" charset="0"/>
              </a:rPr>
              <a:t>st</a:t>
            </a:r>
            <a:r>
              <a:rPr lang="en-US" sz="3100" b="1" i="1" dirty="0">
                <a:latin typeface="Maiandra GD" panose="020E0502030308020204" pitchFamily="34" charset="0"/>
              </a:rPr>
              <a:t> Century will only be enjoyed by people with </a:t>
            </a:r>
          </a:p>
          <a:p>
            <a:pPr marL="0" indent="0">
              <a:buNone/>
            </a:pPr>
            <a:r>
              <a:rPr lang="en-US" sz="3100" b="1" i="1" dirty="0">
                <a:latin typeface="Maiandra GD" panose="020E0502030308020204" pitchFamily="34" charset="0"/>
              </a:rPr>
              <a:t>Capacity to learn, re-learn and unlearn.”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992336-3CC0-4218-B4C3-AC7CB4A742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887" y="1099898"/>
            <a:ext cx="8362121" cy="46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3113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5F853-F9AC-4C8D-AF99-D544225BE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i="1" dirty="0">
                <a:latin typeface="Maiandra GD" panose="020E0502030308020204" pitchFamily="34" charset="0"/>
              </a:rPr>
              <a:t>Real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6360A-63C7-49CC-B523-C3142FDA5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7627"/>
            <a:ext cx="8596668" cy="3880773"/>
          </a:xfrm>
        </p:spPr>
        <p:txBody>
          <a:bodyPr>
            <a:normAutofit fontScale="77500" lnSpcReduction="20000"/>
          </a:bodyPr>
          <a:lstStyle/>
          <a:p>
            <a:r>
              <a:rPr lang="en-US" sz="4800" dirty="0">
                <a:latin typeface="Maiandra GD" panose="020E0502030308020204" pitchFamily="34" charset="0"/>
              </a:rPr>
              <a:t>Relationship with God and successful people</a:t>
            </a:r>
          </a:p>
          <a:p>
            <a:r>
              <a:rPr lang="en-US" sz="4800" dirty="0">
                <a:latin typeface="Maiandra GD" panose="020E0502030308020204" pitchFamily="34" charset="0"/>
              </a:rPr>
              <a:t>Always be relevant, objective and useful (</a:t>
            </a:r>
            <a:r>
              <a:rPr lang="en-US" sz="4800" dirty="0" err="1">
                <a:latin typeface="Maiandra GD" panose="020E0502030308020204" pitchFamily="34" charset="0"/>
              </a:rPr>
              <a:t>Ogasa</a:t>
            </a:r>
            <a:r>
              <a:rPr lang="en-US" sz="4800" dirty="0">
                <a:latin typeface="Maiandra GD" panose="020E0502030308020204" pitchFamily="34" charset="0"/>
              </a:rPr>
              <a:t>?)</a:t>
            </a:r>
          </a:p>
          <a:p>
            <a:r>
              <a:rPr lang="en-US" sz="4800" dirty="0">
                <a:latin typeface="Maiandra GD" panose="020E0502030308020204" pitchFamily="34" charset="0"/>
              </a:rPr>
              <a:t>Have big ideas but start small</a:t>
            </a:r>
          </a:p>
          <a:p>
            <a:r>
              <a:rPr lang="en-US" sz="4800" dirty="0">
                <a:latin typeface="Maiandra GD" panose="020E0502030308020204" pitchFamily="34" charset="0"/>
              </a:rPr>
              <a:t>If you don’t start, you will never start</a:t>
            </a:r>
          </a:p>
        </p:txBody>
      </p:sp>
    </p:spTree>
    <p:extLst>
      <p:ext uri="{BB962C8B-B14F-4D97-AF65-F5344CB8AC3E}">
        <p14:creationId xmlns:p14="http://schemas.microsoft.com/office/powerpoint/2010/main" val="3011661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FC271-B648-4BF0-A98C-DB6BB1C89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i="1" dirty="0">
                <a:latin typeface="Maiandra GD" panose="020E0502030308020204" pitchFamily="34" charset="0"/>
              </a:rPr>
              <a:t>Maintain Good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2B7F8-0EE6-428A-9714-0939C5E9D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87" y="1762125"/>
            <a:ext cx="10515600" cy="4486275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Maiandra GD" panose="020E0502030308020204" pitchFamily="34" charset="0"/>
              </a:rPr>
              <a:t>Healthy feeding</a:t>
            </a:r>
          </a:p>
          <a:p>
            <a:r>
              <a:rPr lang="en-US" sz="4800" dirty="0">
                <a:latin typeface="Maiandra GD" panose="020E0502030308020204" pitchFamily="34" charset="0"/>
              </a:rPr>
              <a:t>Healthy lifestyle</a:t>
            </a:r>
          </a:p>
          <a:p>
            <a:r>
              <a:rPr lang="en-US" sz="4800" dirty="0">
                <a:latin typeface="Maiandra GD" panose="020E0502030308020204" pitchFamily="34" charset="0"/>
              </a:rPr>
              <a:t>Self control</a:t>
            </a:r>
          </a:p>
          <a:p>
            <a:r>
              <a:rPr lang="en-US" sz="4800" dirty="0">
                <a:latin typeface="Maiandra GD" panose="020E0502030308020204" pitchFamily="34" charset="0"/>
              </a:rPr>
              <a:t>Start preparing for retirement the day you start working</a:t>
            </a:r>
          </a:p>
        </p:txBody>
      </p:sp>
    </p:spTree>
    <p:extLst>
      <p:ext uri="{BB962C8B-B14F-4D97-AF65-F5344CB8AC3E}">
        <p14:creationId xmlns:p14="http://schemas.microsoft.com/office/powerpoint/2010/main" val="9959090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B575B-6262-44E9-A001-D1EAFD68D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i="1" dirty="0">
                <a:latin typeface="Maiandra GD" panose="020E0502030308020204" pitchFamily="34" charset="0"/>
              </a:rPr>
              <a:t>Work towards a Legacy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0D239-9F61-49EB-8B03-38C134448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1722" y="1825625"/>
            <a:ext cx="100020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Maiandra GD" panose="020E0502030308020204" pitchFamily="34" charset="0"/>
              </a:rPr>
              <a:t>Be responsible for:</a:t>
            </a:r>
          </a:p>
          <a:p>
            <a:r>
              <a:rPr lang="en-US" sz="4800" dirty="0">
                <a:latin typeface="Maiandra GD" panose="020E0502030308020204" pitchFamily="34" charset="0"/>
              </a:rPr>
              <a:t>Yourself</a:t>
            </a:r>
          </a:p>
          <a:p>
            <a:r>
              <a:rPr lang="en-US" sz="4800" dirty="0">
                <a:latin typeface="Maiandra GD" panose="020E0502030308020204" pitchFamily="34" charset="0"/>
              </a:rPr>
              <a:t>Your actions</a:t>
            </a:r>
          </a:p>
          <a:p>
            <a:r>
              <a:rPr lang="en-US" sz="4800" dirty="0">
                <a:latin typeface="Maiandra GD" panose="020E0502030308020204" pitchFamily="34" charset="0"/>
              </a:rPr>
              <a:t>Those under you</a:t>
            </a:r>
          </a:p>
          <a:p>
            <a:r>
              <a:rPr lang="en-US" sz="4800" dirty="0">
                <a:latin typeface="Maiandra GD" panose="020E0502030308020204" pitchFamily="34" charset="0"/>
              </a:rPr>
              <a:t>Avoid pointing fingers</a:t>
            </a:r>
          </a:p>
          <a:p>
            <a:endParaRPr lang="en-US" sz="4800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7429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wind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</TotalTime>
  <Words>366</Words>
  <Application>Microsoft Office PowerPoint</Application>
  <PresentationFormat>Widescreen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Maiandra GD</vt:lpstr>
      <vt:lpstr>Trebuchet MS</vt:lpstr>
      <vt:lpstr>Wingdings</vt:lpstr>
      <vt:lpstr>Wingdings 3</vt:lpstr>
      <vt:lpstr>Facet</vt:lpstr>
      <vt:lpstr>LIFE AFTER UNIVERSITY</vt:lpstr>
      <vt:lpstr>Time to prepare for life after university  is now:</vt:lpstr>
      <vt:lpstr>What is Education?</vt:lpstr>
      <vt:lpstr>Financial Literacy:</vt:lpstr>
      <vt:lpstr>The Analogy of the Box:</vt:lpstr>
      <vt:lpstr>The Six Critical (C’s) skills of the 21st  Century:</vt:lpstr>
      <vt:lpstr>Real Life</vt:lpstr>
      <vt:lpstr>Maintain Good Health</vt:lpstr>
      <vt:lpstr>Work towards a Legacy</vt:lpstr>
      <vt:lpstr>Be Positive to the world:</vt:lpstr>
      <vt:lpstr>Learn to Learn: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AFTER UNIVERSITY</dc:title>
  <dc:creator>RT</dc:creator>
  <cp:lastModifiedBy>RT</cp:lastModifiedBy>
  <cp:revision>15</cp:revision>
  <dcterms:created xsi:type="dcterms:W3CDTF">2023-03-14T16:39:31Z</dcterms:created>
  <dcterms:modified xsi:type="dcterms:W3CDTF">2023-03-14T19:34:57Z</dcterms:modified>
</cp:coreProperties>
</file>